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86" r:id="rId2"/>
    <p:sldId id="287" r:id="rId3"/>
    <p:sldId id="305" r:id="rId4"/>
    <p:sldId id="306" r:id="rId5"/>
    <p:sldId id="319" r:id="rId6"/>
    <p:sldId id="321" r:id="rId7"/>
    <p:sldId id="288" r:id="rId8"/>
    <p:sldId id="303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299" r:id="rId19"/>
    <p:sldId id="308" r:id="rId20"/>
    <p:sldId id="304" r:id="rId21"/>
    <p:sldId id="302" r:id="rId22"/>
    <p:sldId id="307" r:id="rId23"/>
    <p:sldId id="271" r:id="rId24"/>
    <p:sldId id="301" r:id="rId25"/>
    <p:sldId id="389" r:id="rId26"/>
    <p:sldId id="390" r:id="rId27"/>
    <p:sldId id="391" r:id="rId28"/>
    <p:sldId id="3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0066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B5EA4-2DB9-47A8-9BD9-E13312C6D82A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C204-DFD8-4637-9362-597D7266C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7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0FBE324A-D5A8-B8BB-CF4A-6A72BB07F7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3BB6902-6820-41B1-9A80-D4831B141A9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0347620-0986-33E5-E5A5-71415765C5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96870A09-D6CC-DE80-3897-6ADB3EA17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7B4306B4-1981-5643-6504-E137C8EB0F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42B715-620D-45B7-A5A9-30F8202B5196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5729115-245D-D274-E343-F1ADC4C727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9AF606D-FD11-4FEF-FE39-58141FCF5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63D348-27FF-4298-A3B5-E47532E7CB82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1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BBB024-D2A2-4086-8D20-3D346850F412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744390-BCFF-4010-9A93-60FCCFBE595C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97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42900"/>
            <a:ext cx="10363200" cy="749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E4FEC6E7-F4BC-0616-27EC-0A043F25AF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id="{8E0D096D-6CB1-E48B-8FDA-6F57426365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A0691E77-8504-3BE4-C6CE-EA953C27F2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125F65-CE27-41FB-B5D9-8988500F7E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929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406E5-6745-400C-BBCB-30D1E0FE4522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5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12A64F-7732-408A-BE29-7EDA91E5B2A9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0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66B04-CCFE-4290-9EE8-A8218D9E3EE7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2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584D1A-1414-43DF-B00B-9A125D29AB0E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60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164140-9ADA-4219-97BF-A4C9CB711B78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4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83ADF9-41E0-4F20-BE33-E7BB58141B4D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25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594847-A228-4A0E-8FB5-A090D4165727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0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772387-EB62-4578-80A5-8D4DEA0A2973}" type="datetime1">
              <a:rPr lang="en-US" smtClean="0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2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latin typeface="Arial" charset="0"/>
                <a:cs typeface="+mn-cs"/>
              </a:defRPr>
            </a:lvl1pPr>
          </a:lstStyle>
          <a:p>
            <a:fld id="{2E3201E9-4F53-4467-915B-74DF1F840E5A}" type="datetime1">
              <a:rPr lang="en-US">
                <a:solidFill>
                  <a:srgbClr val="000000"/>
                </a:solidFill>
              </a:rPr>
              <a:pPr/>
              <a:t>3/4/2024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charset="0"/>
                <a:cs typeface="+mn-cs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smtClean="0">
                <a:latin typeface="Arial" charset="0"/>
                <a:cs typeface="+mn-cs"/>
              </a:defRPr>
            </a:lvl1pPr>
          </a:lstStyle>
          <a:p>
            <a:fld id="{AE5C57DD-79D1-45B7-8C1D-9739C7E1694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01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mrlc.gov/index.ph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40" y="914400"/>
            <a:ext cx="11713301" cy="4495800"/>
          </a:xfrm>
        </p:spPr>
        <p:txBody>
          <a:bodyPr/>
          <a:lstStyle/>
          <a:p>
            <a:r>
              <a:rPr lang="en-US" sz="8000" b="1" dirty="0">
                <a:latin typeface="Rockwell Condensed" pitchFamily="18" charset="0"/>
              </a:rPr>
              <a:t>Chapter 3:</a:t>
            </a:r>
            <a:br>
              <a:rPr lang="en-US" sz="6000" b="1" dirty="0">
                <a:latin typeface="Rockwell Condensed" pitchFamily="18" charset="0"/>
              </a:rPr>
            </a:br>
            <a:r>
              <a:rPr lang="en-US" sz="6000" b="1" dirty="0">
                <a:latin typeface="Rockwell Condensed" pitchFamily="18" charset="0"/>
              </a:rPr>
              <a:t>Raster Data Model</a:t>
            </a:r>
            <a:endParaRPr lang="en-ZA" sz="4000" b="1" dirty="0">
              <a:latin typeface="Rockwell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77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Elements of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8" y="829296"/>
            <a:ext cx="5829666" cy="5892179"/>
          </a:xfrm>
        </p:spPr>
        <p:txBody>
          <a:bodyPr/>
          <a:lstStyle/>
          <a:p>
            <a:r>
              <a:rPr lang="en-US" sz="2400" b="1" dirty="0">
                <a:latin typeface="Rockwell Condensed" panose="02060603050405020104" pitchFamily="18" charset="0"/>
              </a:rPr>
              <a:t>Cell size</a:t>
            </a:r>
          </a:p>
          <a:p>
            <a:pPr lvl="1"/>
            <a:r>
              <a:rPr lang="en-US" sz="2000" dirty="0">
                <a:latin typeface="Rockwell Condensed" panose="02060603050405020104" pitchFamily="18" charset="0"/>
              </a:rPr>
              <a:t>Also known as spatial resolution</a:t>
            </a:r>
          </a:p>
          <a:p>
            <a:pPr lvl="1"/>
            <a:r>
              <a:rPr lang="en-US" sz="2000" dirty="0">
                <a:latin typeface="Rockwell Condensed" panose="02060603050405020104" pitchFamily="18" charset="0"/>
              </a:rPr>
              <a:t>Refers to the size of the area represented by a single cell.</a:t>
            </a:r>
          </a:p>
          <a:p>
            <a:pPr lvl="2"/>
            <a:r>
              <a:rPr lang="en-US" sz="1800" dirty="0">
                <a:latin typeface="Rockwell Condensed" panose="02060603050405020104" pitchFamily="18" charset="0"/>
              </a:rPr>
              <a:t>If a raster has a cell size of 100 square meters, it means each side of its cell is 10 meters in length. The raster is typically called a 10-meter raster.</a:t>
            </a:r>
          </a:p>
          <a:p>
            <a:pPr lvl="1"/>
            <a:r>
              <a:rPr lang="en-US" sz="2000" dirty="0">
                <a:latin typeface="Rockwell Condensed" panose="02060603050405020104" pitchFamily="18" charset="0"/>
              </a:rPr>
              <a:t>The cell size determines the spatial resolution of a raster.</a:t>
            </a:r>
          </a:p>
          <a:p>
            <a:pPr lvl="1"/>
            <a:r>
              <a:rPr lang="en-US" sz="2000" dirty="0">
                <a:latin typeface="Rockwell Condensed" panose="02060603050405020104" pitchFamily="18" charset="0"/>
              </a:rPr>
              <a:t>A 10-meter raster has a finer (higher) resolution than a 30-meter raster.</a:t>
            </a:r>
          </a:p>
          <a:p>
            <a:pPr lvl="1"/>
            <a:r>
              <a:rPr lang="en-US" sz="2000" dirty="0">
                <a:latin typeface="Rockwell Condensed" panose="02060603050405020104" pitchFamily="18" charset="0"/>
              </a:rPr>
              <a:t>A large cell size cannot represent the precise location of spatial features, thus increasing the chance of having mixed features such as forest, pasture, and water in a cell.</a:t>
            </a:r>
          </a:p>
          <a:p>
            <a:pPr lvl="1"/>
            <a:r>
              <a:rPr lang="en-US" sz="2000" dirty="0">
                <a:latin typeface="Rockwell Condensed" panose="02060603050405020104" pitchFamily="18" charset="0"/>
              </a:rPr>
              <a:t>These problems lessen when a raster uses a smaller cell size.</a:t>
            </a:r>
          </a:p>
          <a:p>
            <a:pPr lvl="1"/>
            <a:r>
              <a:rPr lang="en-US" sz="2000" dirty="0">
                <a:latin typeface="Rockwell Condensed" panose="02060603050405020104" pitchFamily="18" charset="0"/>
              </a:rPr>
              <a:t>But a small cell size increases the data volume and the data processing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9381F-2CF9-4513-BCA2-05E3CDC3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576" y="4170991"/>
            <a:ext cx="6106146" cy="2460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4AEAD-0EDA-A666-03C6-31491960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576" y="1737014"/>
            <a:ext cx="6096000" cy="2190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728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Elements of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75" y="829296"/>
            <a:ext cx="7762538" cy="5624623"/>
          </a:xfrm>
        </p:spPr>
        <p:txBody>
          <a:bodyPr/>
          <a:lstStyle/>
          <a:p>
            <a:r>
              <a:rPr lang="en-US" sz="2800" b="1" dirty="0">
                <a:latin typeface="Rockwell Condensed" panose="02060603050405020104" pitchFamily="18" charset="0"/>
              </a:rPr>
              <a:t>Cell depth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The cell depth of a raster refers to the number of bits for storing cell values.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A bit (short for binary digit), the smallest data unit in a computer, has a single binary value of either 0 or 1.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A byte is a sequence of bits, with 8 bits equaling 1 byte.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A higher cell depth means that the cell can store a wider range of values.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For example, an 8-bit raster can store 256 (28) possible values while a 16-bit (216) raster can store 65,536 possible values.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The way in which the cell values are stored can determine the data volume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AFD92-4232-46F7-9D1E-235492F5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907" y="1451734"/>
            <a:ext cx="3774186" cy="50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45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Elements of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1020726"/>
            <a:ext cx="11883964" cy="2994683"/>
          </a:xfrm>
        </p:spPr>
        <p:txBody>
          <a:bodyPr/>
          <a:lstStyle/>
          <a:p>
            <a:r>
              <a:rPr lang="en-US" sz="2800" b="1" dirty="0">
                <a:latin typeface="Rockwell Condensed" panose="02060603050405020104" pitchFamily="18" charset="0"/>
              </a:rPr>
              <a:t>Raster Bands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A raster may have a single band or multiple bands.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Each cell in a single-band raster has only one cell value.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An example of a single-band raster is an elevation raster, with one elevation value at each cell location.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Each cell in a multiband raster is associated with more than one cell value (E.g., RGB).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An example of a multiband raster is a satellite image, which may have five, seven, or more bands at each cell location.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EDC40-20AD-4103-B9A8-4CCC67B7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19" y="3736151"/>
            <a:ext cx="6211881" cy="29950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793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Elements of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28" y="858727"/>
            <a:ext cx="11738344" cy="5862748"/>
          </a:xfrm>
        </p:spPr>
        <p:txBody>
          <a:bodyPr/>
          <a:lstStyle/>
          <a:p>
            <a:r>
              <a:rPr lang="en-US" sz="3600" b="1" dirty="0">
                <a:latin typeface="Rockwell Condensed" panose="02060603050405020104" pitchFamily="18" charset="0"/>
              </a:rPr>
              <a:t>Spatial Reference</a:t>
            </a:r>
          </a:p>
          <a:p>
            <a:pPr lvl="1"/>
            <a:r>
              <a:rPr lang="en-US" sz="3200" dirty="0">
                <a:latin typeface="Rockwell Condensed" panose="02060603050405020104" pitchFamily="18" charset="0"/>
              </a:rPr>
              <a:t>Raster data must have the spatial reference information so that they can align spatially with other data sets in a</a:t>
            </a:r>
          </a:p>
          <a:p>
            <a:pPr lvl="1"/>
            <a:r>
              <a:rPr lang="en-US" sz="3200" dirty="0">
                <a:latin typeface="Rockwell Condensed" panose="02060603050405020104" pitchFamily="18" charset="0"/>
              </a:rPr>
              <a:t>GIS. For example, to superimpose an elevation raster on a vector-based soil layer, we must first make sure that both data sets are based on the same coordinate system.</a:t>
            </a:r>
          </a:p>
          <a:p>
            <a:pPr lvl="1"/>
            <a:r>
              <a:rPr lang="en-US" sz="3200" dirty="0">
                <a:latin typeface="Rockwell Condensed" panose="02060603050405020104" pitchFamily="18" charset="0"/>
              </a:rPr>
              <a:t>A raster that has been processed to match a projected coordinate system is often called a georeferenced raster.</a:t>
            </a:r>
          </a:p>
          <a:p>
            <a:pPr lvl="1"/>
            <a:r>
              <a:rPr lang="en-US" sz="3200" dirty="0">
                <a:latin typeface="Rockwell Condensed" panose="02060603050405020104" pitchFamily="18" charset="0"/>
              </a:rPr>
              <a:t>How does a raster match a projected coordinate system?</a:t>
            </a:r>
          </a:p>
          <a:p>
            <a:pPr lvl="2"/>
            <a:r>
              <a:rPr lang="en-US" sz="2800" dirty="0">
                <a:latin typeface="Rockwell Condensed" panose="02060603050405020104" pitchFamily="18" charset="0"/>
              </a:rPr>
              <a:t>First, the columns of the raster correspond to the x-coordinates, and the rows correspond to the y-coordinates.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48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3562"/>
            <a:ext cx="10972800" cy="715734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Elements of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7" y="829296"/>
            <a:ext cx="11950995" cy="6028704"/>
          </a:xfrm>
        </p:spPr>
        <p:txBody>
          <a:bodyPr/>
          <a:lstStyle/>
          <a:p>
            <a:r>
              <a:rPr lang="en-US" sz="3600" b="1" dirty="0">
                <a:latin typeface="Rockwell Condensed" panose="02060603050405020104" pitchFamily="18" charset="0"/>
              </a:rPr>
              <a:t>Spatial Reference</a:t>
            </a:r>
          </a:p>
          <a:p>
            <a:pPr lvl="1"/>
            <a:r>
              <a:rPr lang="en-US" sz="3000" dirty="0">
                <a:latin typeface="Rockwell Condensed" panose="02060603050405020104" pitchFamily="18" charset="0"/>
              </a:rPr>
              <a:t>Because the origin of the raster is at the upper-left corner, as opposed to the lower-left corner for the projected coordinate system, the row numbers increase in the direction opposite that of the y-coordinates.</a:t>
            </a:r>
          </a:p>
          <a:p>
            <a:pPr lvl="1"/>
            <a:r>
              <a:rPr lang="en-US" sz="3000" dirty="0">
                <a:latin typeface="Rockwell Condensed" panose="02060603050405020104" pitchFamily="18" charset="0"/>
              </a:rPr>
              <a:t>Second, the projected coordinates for each cell of the raster can be computed by using the x-, y-coordinates of the area extent of the raster.</a:t>
            </a:r>
          </a:p>
          <a:p>
            <a:pPr lvl="1"/>
            <a:r>
              <a:rPr lang="en-US" sz="3000" dirty="0">
                <a:latin typeface="Rockwell Condensed" panose="02060603050405020104" pitchFamily="18" charset="0"/>
              </a:rPr>
              <a:t>Suppose an elevation raster has the following information on the number of rows, number of columns, cell size, and area extent expressed in UTM (Universal Transverse Mercator) coordinates:</a:t>
            </a:r>
          </a:p>
          <a:p>
            <a:pPr lvl="2"/>
            <a:r>
              <a:rPr lang="en-US" sz="2600" dirty="0">
                <a:latin typeface="Rockwell Condensed" panose="02060603050405020104" pitchFamily="18" charset="0"/>
              </a:rPr>
              <a:t>Rows: 463, columns: 318, cell size: 30 meters</a:t>
            </a:r>
          </a:p>
          <a:p>
            <a:pPr lvl="2"/>
            <a:r>
              <a:rPr lang="en-US" sz="2600" dirty="0">
                <a:latin typeface="Rockwell Condensed" panose="02060603050405020104" pitchFamily="18" charset="0"/>
              </a:rPr>
              <a:t>x-, y-coordinates at the lower-left corner: 499995, 5177175</a:t>
            </a:r>
          </a:p>
          <a:p>
            <a:pPr lvl="2"/>
            <a:r>
              <a:rPr lang="en-US" sz="2600" dirty="0">
                <a:latin typeface="Rockwell Condensed" panose="02060603050405020104" pitchFamily="18" charset="0"/>
              </a:rPr>
              <a:t>x-, y-coordinates at the upper-right corner: 509535, 5191065</a:t>
            </a:r>
          </a:p>
          <a:p>
            <a:pPr lvl="1"/>
            <a:endParaRPr lang="en-US" sz="3200" dirty="0">
              <a:latin typeface="Rockwell Condensed" panose="020606030504050201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8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SATELLITE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7" y="829296"/>
            <a:ext cx="11950995" cy="6028704"/>
          </a:xfrm>
        </p:spPr>
        <p:txBody>
          <a:bodyPr/>
          <a:lstStyle/>
          <a:p>
            <a:r>
              <a:rPr lang="en-US" sz="3200" dirty="0">
                <a:latin typeface="Rockwell Condensed" panose="02060603050405020104" pitchFamily="18" charset="0"/>
              </a:rPr>
              <a:t>Remotely sensed satellite data are familiar to GIS users.</a:t>
            </a:r>
          </a:p>
          <a:p>
            <a:r>
              <a:rPr lang="en-US" sz="3200" dirty="0">
                <a:latin typeface="Rockwell Condensed" panose="02060603050405020104" pitchFamily="18" charset="0"/>
              </a:rPr>
              <a:t>Satellite systems can be divided into passive and active</a:t>
            </a:r>
          </a:p>
          <a:p>
            <a:r>
              <a:rPr lang="en-US" sz="3200" dirty="0">
                <a:latin typeface="Rockwell Condensed" panose="02060603050405020104" pitchFamily="18" charset="0"/>
              </a:rPr>
              <a:t>Passive systems, often referred to as optical systems, acquire spectral bands from the electromagnetic spectrum reflected or emitted from the Earth’s surface</a:t>
            </a:r>
          </a:p>
          <a:p>
            <a:r>
              <a:rPr lang="en-US" sz="3200" dirty="0">
                <a:latin typeface="Rockwell Condensed" panose="02060603050405020104" pitchFamily="18" charset="0"/>
              </a:rPr>
              <a:t>Measured by wavelength (e.g., micrometer or </a:t>
            </a:r>
            <a:r>
              <a:rPr lang="en-US" sz="3200" dirty="0" err="1">
                <a:latin typeface="Rockwell Condensed" panose="02060603050405020104" pitchFamily="18" charset="0"/>
              </a:rPr>
              <a:t>μm</a:t>
            </a:r>
            <a:r>
              <a:rPr lang="en-US" sz="3200" dirty="0">
                <a:latin typeface="Rockwell Condensed" panose="02060603050405020104" pitchFamily="18" charset="0"/>
              </a:rPr>
              <a:t>), these spectral bands are recorded in the range of visible light (0.4 − 0.7 </a:t>
            </a:r>
            <a:r>
              <a:rPr lang="en-US" sz="3200" dirty="0" err="1">
                <a:latin typeface="Rockwell Condensed" panose="02060603050405020104" pitchFamily="18" charset="0"/>
              </a:rPr>
              <a:t>μm</a:t>
            </a:r>
            <a:r>
              <a:rPr lang="en-US" sz="3200" dirty="0">
                <a:latin typeface="Rockwell Condensed" panose="02060603050405020104" pitchFamily="18" charset="0"/>
              </a:rPr>
              <a:t>), near infrared (0.75 − 1.4 </a:t>
            </a:r>
            <a:r>
              <a:rPr lang="en-US" sz="3200" dirty="0" err="1">
                <a:latin typeface="Rockwell Condensed" panose="02060603050405020104" pitchFamily="18" charset="0"/>
              </a:rPr>
              <a:t>μm</a:t>
            </a:r>
            <a:r>
              <a:rPr lang="en-US" sz="3200" dirty="0">
                <a:latin typeface="Rockwell Condensed" panose="02060603050405020104" pitchFamily="18" charset="0"/>
              </a:rPr>
              <a:t>), and shortwave infrared (1.4 − 3.0 </a:t>
            </a:r>
            <a:r>
              <a:rPr lang="en-US" sz="3200" dirty="0" err="1">
                <a:latin typeface="Rockwell Condensed" panose="02060603050405020104" pitchFamily="18" charset="0"/>
              </a:rPr>
              <a:t>μm</a:t>
            </a:r>
            <a:r>
              <a:rPr lang="en-US" sz="3200" dirty="0">
                <a:latin typeface="Rockwell Condensed" panose="02060603050405020104" pitchFamily="18" charset="0"/>
              </a:rPr>
              <a:t>).</a:t>
            </a:r>
          </a:p>
          <a:p>
            <a:r>
              <a:rPr lang="en-US" sz="3200" dirty="0">
                <a:latin typeface="Rockwell Condensed" panose="02060603050405020104" pitchFamily="18" charset="0"/>
              </a:rPr>
              <a:t>Optical satellite images can be panchromatic or multispectral.</a:t>
            </a:r>
          </a:p>
          <a:p>
            <a:r>
              <a:rPr lang="en-US" sz="3200" dirty="0">
                <a:latin typeface="Rockwell Condensed" panose="02060603050405020104" pitchFamily="18" charset="0"/>
              </a:rPr>
              <a:t>Panchromatic images have a single band, which can be displayed in shades of gray, whereas multi-spectral images have multiple bands, which can be displayed in colour composites.</a:t>
            </a:r>
          </a:p>
          <a:p>
            <a:endParaRPr lang="en-US" sz="3200" dirty="0">
              <a:latin typeface="Rockwell Condensed" panose="020606030504050201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6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OTHER TYPES OF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7" y="829296"/>
            <a:ext cx="5664865" cy="6028704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Land cover data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Land cover data are typically classified and com-piled from satellite imagery and are thus often presented as raster data.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The USGS, for example, oﬀers a series of three land cover databases: NLCD 2001, NLCD 2006, and NLCD 2011.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All three databases use a 16-class scheme classified from Landsat images with a spatial resolution of 30 meters (</a:t>
            </a:r>
            <a:r>
              <a:rPr lang="en-US" dirty="0">
                <a:latin typeface="Rockwell Condensed" panose="02060603050405020104" pitchFamily="18" charset="0"/>
                <a:hlinkClick r:id="rId2"/>
              </a:rPr>
              <a:t>http://www.mrlc.gov/index.php</a:t>
            </a:r>
            <a:r>
              <a:rPr lang="en-US" dirty="0">
                <a:latin typeface="Rockwell Condensed" panose="02060603050405020104" pitchFamily="18" charset="0"/>
              </a:rPr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D78C0-E1B2-49B8-97DD-ACDD68A4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54" y="2237437"/>
            <a:ext cx="6438589" cy="365118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81099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OTHER TYPES OF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8" y="829296"/>
            <a:ext cx="7131982" cy="6028704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Bi-Level Scanned Files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A bi-level scanned file is a scanned image containing values of 1 or 0.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In GIS, bi-level scanned files are usually made for the purpose of digitizing.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They are scanned from paper or Mylar maps that contain boundaries of soils, parcels, and other features.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A GIS package usually has tools for converting bi-level scanned files into vector-based features.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Maps to be digitized are typically scanned at 300 or 400 dots per inch (dpi).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14031-FB80-4C29-B77E-9C221D18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579" y="2239617"/>
            <a:ext cx="5212463" cy="314200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55413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OTHER TYPES OF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8" y="829296"/>
            <a:ext cx="5636728" cy="5684046"/>
          </a:xfrm>
        </p:spPr>
        <p:txBody>
          <a:bodyPr/>
          <a:lstStyle/>
          <a:p>
            <a:r>
              <a:rPr lang="en-US" sz="2800" b="1" dirty="0">
                <a:latin typeface="Rockwell Condensed" panose="02060603050405020104" pitchFamily="18" charset="0"/>
              </a:rPr>
              <a:t>Digital Raster Graphics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A digital raster graphic (DRG) is a scanned image of a USGS topographic map.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The USGS scans the 7.5-minute topographic map at 250 to 500 dpi to produce the DRG with a ground resolution of 2.4 meters.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The USGS uses up to 13 colours on each 7.5-minute DRG.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Because these colours are based on an 8-bit (256) colour palette, they may not look exactly the same as on the pa-per maps.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USGS DRGs are geo-referenced to the UTM coordinate system, based on either NAD27 or NAD83.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24B9D-A307-4F00-B933-0522A571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115" y="1730327"/>
            <a:ext cx="6167928" cy="394468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43645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RASTER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" y="829296"/>
            <a:ext cx="5938982" cy="5696236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Contains information about the raster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Data Structure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Area Extent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Cell Size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Number of Bands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Value for “No Data”</a:t>
            </a:r>
          </a:p>
          <a:p>
            <a:r>
              <a:rPr lang="en-US" b="1" dirty="0">
                <a:latin typeface="Rockwell Condensed" panose="02060603050405020104" pitchFamily="18" charset="0"/>
              </a:rPr>
              <a:t>Other types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Statistics file for each band</a:t>
            </a:r>
          </a:p>
          <a:p>
            <a:pPr lvl="1"/>
            <a:r>
              <a:rPr lang="en-US" dirty="0">
                <a:latin typeface="Rockwell Condensed" panose="02060603050405020104" pitchFamily="18" charset="0"/>
              </a:rPr>
              <a:t>Color file associates colors with pixel values</a:t>
            </a:r>
          </a:p>
        </p:txBody>
      </p:sp>
    </p:spTree>
    <p:extLst>
      <p:ext uri="{BB962C8B-B14F-4D97-AF65-F5344CB8AC3E}">
        <p14:creationId xmlns:p14="http://schemas.microsoft.com/office/powerpoint/2010/main" val="346978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829296"/>
            <a:ext cx="11738344" cy="5892179"/>
          </a:xfrm>
        </p:spPr>
        <p:txBody>
          <a:bodyPr/>
          <a:lstStyle/>
          <a:p>
            <a:r>
              <a:rPr lang="en-US" dirty="0">
                <a:latin typeface="Rockwell Condensed" panose="02060603050405020104" pitchFamily="18" charset="0"/>
              </a:rPr>
              <a:t>The raster data model has not changed in terms of its concept for the past four decades.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Research on the raster data model has instead concentrated on new raster data, data structure, data compression, and integration of raster and vector data.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A wide variety of data used in geographic information system (GIS) are encoded in raster format.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They include digital elevation data, satellite images, digital orthophotos, scanned maps, and graphic files.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Therefore, issues of data storage and retrieval are important to GIS users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In many ways, raster and vector data complement each other.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Viable for continuous data</a:t>
            </a:r>
          </a:p>
        </p:txBody>
      </p:sp>
    </p:spTree>
    <p:extLst>
      <p:ext uri="{BB962C8B-B14F-4D97-AF65-F5344CB8AC3E}">
        <p14:creationId xmlns:p14="http://schemas.microsoft.com/office/powerpoint/2010/main" val="24599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RASTER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8" y="829296"/>
            <a:ext cx="7443486" cy="6028704"/>
          </a:xfrm>
        </p:spPr>
        <p:txBody>
          <a:bodyPr/>
          <a:lstStyle/>
          <a:p>
            <a:r>
              <a:rPr lang="en-US" sz="2800" dirty="0">
                <a:latin typeface="Rockwell Condensed" panose="02060603050405020104" pitchFamily="18" charset="0"/>
              </a:rPr>
              <a:t>Refers to the method or format for storing  raster data so that it can be used efficiently</a:t>
            </a:r>
          </a:p>
          <a:p>
            <a:r>
              <a:rPr lang="en-US" sz="2800" dirty="0">
                <a:latin typeface="Rockwell Condensed" panose="02060603050405020104" pitchFamily="18" charset="0"/>
              </a:rPr>
              <a:t>Raster data structure includes three types:</a:t>
            </a:r>
          </a:p>
          <a:p>
            <a:pPr lvl="1"/>
            <a:r>
              <a:rPr lang="en-US" sz="2400" b="1" dirty="0">
                <a:latin typeface="Rockwell Condensed" panose="02060603050405020104" pitchFamily="18" charset="0"/>
              </a:rPr>
              <a:t>Cell-by-Cell Encoding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The cell-by-cell encoding method provides the simplest raster data structure.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A raster is stored as a matrix, and its cell values are written into a file by row and column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Functioning at the cell level, this method is an ideal choice if the cell values of a raster change continuously.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DEMs use the cell-by-cell data structure because the neighbouring elevation values are rarely the same </a:t>
            </a:r>
          </a:p>
          <a:p>
            <a:pPr lvl="1"/>
            <a:endParaRPr lang="en-US" sz="2400" b="1" dirty="0">
              <a:latin typeface="Rockwell Condensed" panose="020606030504050201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64F64-35F4-4665-8DF7-2502A33C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6" t="10718" r="7328" b="13795"/>
          <a:stretch/>
        </p:blipFill>
        <p:spPr>
          <a:xfrm>
            <a:off x="7560444" y="2625754"/>
            <a:ext cx="4514597" cy="2662455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313269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RASTER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7" y="692771"/>
            <a:ext cx="7603191" cy="6028704"/>
          </a:xfrm>
        </p:spPr>
        <p:txBody>
          <a:bodyPr/>
          <a:lstStyle/>
          <a:p>
            <a:r>
              <a:rPr lang="en-US" dirty="0">
                <a:latin typeface="Rockwell Condensed" panose="02060603050405020104" pitchFamily="18" charset="0"/>
              </a:rPr>
              <a:t>Raster data structure includes three types:</a:t>
            </a:r>
          </a:p>
          <a:p>
            <a:pPr lvl="1"/>
            <a:r>
              <a:rPr lang="en-US" b="1" dirty="0">
                <a:latin typeface="Rockwell Condensed" panose="02060603050405020104" pitchFamily="18" charset="0"/>
              </a:rPr>
              <a:t>Run-Length Encoding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Cell values are written into a file by row and group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Starting and ending cells with the same value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Method for encoding as well as compressing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Cell-by-cell encoding becomes inefficient if a raster contains many redundant cell values.</a:t>
            </a:r>
          </a:p>
          <a:p>
            <a:pPr lvl="3"/>
            <a:r>
              <a:rPr lang="en-US" dirty="0">
                <a:latin typeface="Rockwell Condensed" panose="02060603050405020104" pitchFamily="18" charset="0"/>
              </a:rPr>
              <a:t>For example, a bi-level scanned file from a soil map has many 0s representing non-inked areas and only occasional 1s representing the inked soil lines.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Raster data with many repetitive cell values can be more efficiently stored using the run-length encoding (RLE) method, which records the cell values by row and by group.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D4BBC-715D-4521-B8A3-71874AA5D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4" t="12093" r="8897" b="12093"/>
          <a:stretch/>
        </p:blipFill>
        <p:spPr>
          <a:xfrm>
            <a:off x="7639809" y="2795450"/>
            <a:ext cx="4435234" cy="323325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412382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RASTER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8" y="1018903"/>
            <a:ext cx="5753755" cy="5702572"/>
          </a:xfrm>
        </p:spPr>
        <p:txBody>
          <a:bodyPr/>
          <a:lstStyle/>
          <a:p>
            <a:r>
              <a:rPr lang="en-US" dirty="0">
                <a:latin typeface="Rockwell Condensed" panose="02060603050405020104" pitchFamily="18" charset="0"/>
              </a:rPr>
              <a:t>Raster data structure includes three types:</a:t>
            </a:r>
          </a:p>
          <a:p>
            <a:pPr lvl="1"/>
            <a:r>
              <a:rPr lang="en-US" b="1" dirty="0">
                <a:latin typeface="Rockwell Condensed" panose="02060603050405020104" pitchFamily="18" charset="0"/>
              </a:rPr>
              <a:t>Quad Tree Encoding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This method divides a raster into a hierarchy of quadrants that are subdivided based on similarly valued pixel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The division of the raster stops when a quadrant is made entirely from cells of the same value.</a:t>
            </a:r>
          </a:p>
          <a:p>
            <a:pPr lvl="2"/>
            <a:r>
              <a:rPr lang="en-US" dirty="0">
                <a:latin typeface="Rockwell Condensed" panose="02060603050405020104" pitchFamily="18" charset="0"/>
              </a:rPr>
              <a:t>A quadrant that cannot be subdivided is called a “leaf node.”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74FBA-2745-4505-A5D8-8A9181CC4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6" t="5411" r="4832" b="4735"/>
          <a:stretch/>
        </p:blipFill>
        <p:spPr>
          <a:xfrm>
            <a:off x="5711686" y="1018903"/>
            <a:ext cx="6363355" cy="5704012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23982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98D17E6A-07EB-28BB-6479-25A4E0A05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945" y="61029"/>
            <a:ext cx="10972800" cy="656521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Rockwell Condensed" panose="02060603050405020104" pitchFamily="18" charset="0"/>
                <a:ea typeface="ＭＳ Ｐゴシック" panose="020B0600070205080204" pitchFamily="34" charset="-128"/>
              </a:rPr>
              <a:t>Representation of elevation with raster data</a:t>
            </a:r>
          </a:p>
        </p:txBody>
      </p:sp>
      <p:grpSp>
        <p:nvGrpSpPr>
          <p:cNvPr id="50179" name="Group 16">
            <a:extLst>
              <a:ext uri="{FF2B5EF4-FFF2-40B4-BE49-F238E27FC236}">
                <a16:creationId xmlns:a16="http://schemas.microsoft.com/office/drawing/2014/main" id="{FBD22697-46B1-5E90-06C2-6627575C7990}"/>
              </a:ext>
            </a:extLst>
          </p:cNvPr>
          <p:cNvGrpSpPr>
            <a:grpSpLocks/>
          </p:cNvGrpSpPr>
          <p:nvPr/>
        </p:nvGrpSpPr>
        <p:grpSpPr bwMode="auto">
          <a:xfrm>
            <a:off x="1385743" y="1816350"/>
            <a:ext cx="6566766" cy="2309813"/>
            <a:chOff x="1146" y="1136"/>
            <a:chExt cx="3934" cy="1455"/>
          </a:xfrm>
        </p:grpSpPr>
        <p:sp>
          <p:nvSpPr>
            <p:cNvPr id="50183" name="Text Box 5">
              <a:extLst>
                <a:ext uri="{FF2B5EF4-FFF2-40B4-BE49-F238E27FC236}">
                  <a16:creationId xmlns:a16="http://schemas.microsoft.com/office/drawing/2014/main" id="{C065A052-57AD-1821-3BBA-C7688E1427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4" y="1673"/>
              <a:ext cx="201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54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buFontTx/>
                <a:buChar char="•"/>
              </a:pPr>
              <a:r>
                <a:rPr lang="en-US" altLang="en-US" sz="3200" dirty="0">
                  <a:latin typeface="Rockwell Condensed" panose="02060603050405020104" pitchFamily="18" charset="0"/>
                </a:rPr>
                <a:t>Digital orthophoto</a:t>
              </a:r>
            </a:p>
          </p:txBody>
        </p:sp>
        <p:pic>
          <p:nvPicPr>
            <p:cNvPr id="50184" name="Picture 6" descr="ortho">
              <a:extLst>
                <a:ext uri="{FF2B5EF4-FFF2-40B4-BE49-F238E27FC236}">
                  <a16:creationId xmlns:a16="http://schemas.microsoft.com/office/drawing/2014/main" id="{DA092184-8C88-12FC-2053-40085E2CF9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58" t="10455" r="2638" b="3272"/>
            <a:stretch/>
          </p:blipFill>
          <p:spPr bwMode="auto">
            <a:xfrm>
              <a:off x="1146" y="1136"/>
              <a:ext cx="1838" cy="1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80" name="Text Box 7">
            <a:extLst>
              <a:ext uri="{FF2B5EF4-FFF2-40B4-BE49-F238E27FC236}">
                <a16:creationId xmlns:a16="http://schemas.microsoft.com/office/drawing/2014/main" id="{9AFAF6E7-4A3A-E696-E95C-747EB5758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194300"/>
            <a:ext cx="3200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Char char="•"/>
            </a:pPr>
            <a:r>
              <a:rPr lang="en-US" altLang="en-US" sz="3200" dirty="0">
                <a:latin typeface="Rockwell Condensed" panose="02060603050405020104" pitchFamily="18" charset="0"/>
              </a:rPr>
              <a:t>Digital elevation model (DEM)</a:t>
            </a:r>
          </a:p>
        </p:txBody>
      </p:sp>
      <p:pic>
        <p:nvPicPr>
          <p:cNvPr id="50181" name="Picture 9" descr="dem">
            <a:extLst>
              <a:ext uri="{FF2B5EF4-FFF2-40B4-BE49-F238E27FC236}">
                <a16:creationId xmlns:a16="http://schemas.microsoft.com/office/drawing/2014/main" id="{E2585E82-121D-4233-8896-431017BA2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6" t="10811" r="3928" b="4297"/>
          <a:stretch/>
        </p:blipFill>
        <p:spPr bwMode="auto">
          <a:xfrm>
            <a:off x="7379855" y="4202546"/>
            <a:ext cx="2761672" cy="22721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AAE40DDE-E4F2-B1DB-392B-2EFF0B71A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114301"/>
            <a:ext cx="7772400" cy="782343"/>
          </a:xfrm>
        </p:spPr>
        <p:txBody>
          <a:bodyPr/>
          <a:lstStyle/>
          <a:p>
            <a:pPr eaLnBrk="1" hangingPunct="1"/>
            <a:r>
              <a:rPr lang="en-US" altLang="en-US" sz="4800" b="1" dirty="0">
                <a:latin typeface="Rockwell Condensed" panose="02060603050405020104" pitchFamily="18" charset="0"/>
              </a:rPr>
              <a:t>Raster Generalization</a:t>
            </a:r>
          </a:p>
        </p:txBody>
      </p:sp>
      <p:grpSp>
        <p:nvGrpSpPr>
          <p:cNvPr id="53251" name="Group 18">
            <a:extLst>
              <a:ext uri="{FF2B5EF4-FFF2-40B4-BE49-F238E27FC236}">
                <a16:creationId xmlns:a16="http://schemas.microsoft.com/office/drawing/2014/main" id="{9D6240F5-91AE-988D-035F-9DC2B47F9C34}"/>
              </a:ext>
            </a:extLst>
          </p:cNvPr>
          <p:cNvGrpSpPr>
            <a:grpSpLocks/>
          </p:cNvGrpSpPr>
          <p:nvPr/>
        </p:nvGrpSpPr>
        <p:grpSpPr bwMode="auto">
          <a:xfrm>
            <a:off x="4918976" y="3090091"/>
            <a:ext cx="1981200" cy="1981200"/>
            <a:chOff x="576" y="1200"/>
            <a:chExt cx="1248" cy="1248"/>
          </a:xfrm>
        </p:grpSpPr>
        <p:grpSp>
          <p:nvGrpSpPr>
            <p:cNvPr id="53266" name="Group 9">
              <a:extLst>
                <a:ext uri="{FF2B5EF4-FFF2-40B4-BE49-F238E27FC236}">
                  <a16:creationId xmlns:a16="http://schemas.microsoft.com/office/drawing/2014/main" id="{EEB83CAD-7AA1-5E72-EC84-482A010EA0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200"/>
              <a:ext cx="1248" cy="1248"/>
              <a:chOff x="576" y="1200"/>
              <a:chExt cx="1248" cy="1248"/>
            </a:xfrm>
          </p:grpSpPr>
          <p:sp>
            <p:nvSpPr>
              <p:cNvPr id="53269" name="Freeform 7">
                <a:extLst>
                  <a:ext uri="{FF2B5EF4-FFF2-40B4-BE49-F238E27FC236}">
                    <a16:creationId xmlns:a16="http://schemas.microsoft.com/office/drawing/2014/main" id="{3DF1B2EC-3669-B8CF-1F3D-D86AAA081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1200"/>
                <a:ext cx="1248" cy="1248"/>
              </a:xfrm>
              <a:custGeom>
                <a:avLst/>
                <a:gdLst>
                  <a:gd name="T0" fmla="*/ 0 w 1248"/>
                  <a:gd name="T1" fmla="*/ 576 h 1248"/>
                  <a:gd name="T2" fmla="*/ 240 w 1248"/>
                  <a:gd name="T3" fmla="*/ 528 h 1248"/>
                  <a:gd name="T4" fmla="*/ 384 w 1248"/>
                  <a:gd name="T5" fmla="*/ 480 h 1248"/>
                  <a:gd name="T6" fmla="*/ 480 w 1248"/>
                  <a:gd name="T7" fmla="*/ 432 h 1248"/>
                  <a:gd name="T8" fmla="*/ 576 w 1248"/>
                  <a:gd name="T9" fmla="*/ 384 h 1248"/>
                  <a:gd name="T10" fmla="*/ 672 w 1248"/>
                  <a:gd name="T11" fmla="*/ 336 h 1248"/>
                  <a:gd name="T12" fmla="*/ 816 w 1248"/>
                  <a:gd name="T13" fmla="*/ 288 h 1248"/>
                  <a:gd name="T14" fmla="*/ 912 w 1248"/>
                  <a:gd name="T15" fmla="*/ 240 h 1248"/>
                  <a:gd name="T16" fmla="*/ 984 w 1248"/>
                  <a:gd name="T17" fmla="*/ 186 h 1248"/>
                  <a:gd name="T18" fmla="*/ 1026 w 1248"/>
                  <a:gd name="T19" fmla="*/ 126 h 1248"/>
                  <a:gd name="T20" fmla="*/ 1092 w 1248"/>
                  <a:gd name="T21" fmla="*/ 60 h 1248"/>
                  <a:gd name="T22" fmla="*/ 1152 w 1248"/>
                  <a:gd name="T23" fmla="*/ 0 h 1248"/>
                  <a:gd name="T24" fmla="*/ 1248 w 1248"/>
                  <a:gd name="T25" fmla="*/ 0 h 1248"/>
                  <a:gd name="T26" fmla="*/ 1248 w 1248"/>
                  <a:gd name="T27" fmla="*/ 1248 h 1248"/>
                  <a:gd name="T28" fmla="*/ 0 w 1248"/>
                  <a:gd name="T29" fmla="*/ 1248 h 124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48"/>
                  <a:gd name="T46" fmla="*/ 0 h 1248"/>
                  <a:gd name="T47" fmla="*/ 1248 w 1248"/>
                  <a:gd name="T48" fmla="*/ 1248 h 124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48" h="1248">
                    <a:moveTo>
                      <a:pt x="0" y="576"/>
                    </a:moveTo>
                    <a:lnTo>
                      <a:pt x="240" y="528"/>
                    </a:lnTo>
                    <a:lnTo>
                      <a:pt x="384" y="480"/>
                    </a:lnTo>
                    <a:lnTo>
                      <a:pt x="480" y="432"/>
                    </a:lnTo>
                    <a:lnTo>
                      <a:pt x="576" y="384"/>
                    </a:lnTo>
                    <a:lnTo>
                      <a:pt x="672" y="336"/>
                    </a:lnTo>
                    <a:lnTo>
                      <a:pt x="816" y="288"/>
                    </a:lnTo>
                    <a:lnTo>
                      <a:pt x="912" y="240"/>
                    </a:lnTo>
                    <a:lnTo>
                      <a:pt x="984" y="186"/>
                    </a:lnTo>
                    <a:lnTo>
                      <a:pt x="1026" y="126"/>
                    </a:lnTo>
                    <a:lnTo>
                      <a:pt x="1092" y="60"/>
                    </a:lnTo>
                    <a:lnTo>
                      <a:pt x="1152" y="0"/>
                    </a:lnTo>
                    <a:lnTo>
                      <a:pt x="1248" y="0"/>
                    </a:lnTo>
                    <a:lnTo>
                      <a:pt x="1248" y="1248"/>
                    </a:lnTo>
                    <a:lnTo>
                      <a:pt x="0" y="1248"/>
                    </a:lnTo>
                  </a:path>
                </a:pathLst>
              </a:custGeom>
              <a:solidFill>
                <a:srgbClr val="CC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70" name="Rectangle 4">
                <a:extLst>
                  <a:ext uri="{FF2B5EF4-FFF2-40B4-BE49-F238E27FC236}">
                    <a16:creationId xmlns:a16="http://schemas.microsoft.com/office/drawing/2014/main" id="{F8B11F4F-2AD2-A42B-5AC1-E9FA5E981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00"/>
                <a:ext cx="1248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3271" name="Line 5">
                <a:extLst>
                  <a:ext uri="{FF2B5EF4-FFF2-40B4-BE49-F238E27FC236}">
                    <a16:creationId xmlns:a16="http://schemas.microsoft.com/office/drawing/2014/main" id="{9E83B62F-0681-6036-1220-19914AA52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200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3267" name="Line 6">
              <a:extLst>
                <a:ext uri="{FF2B5EF4-FFF2-40B4-BE49-F238E27FC236}">
                  <a16:creationId xmlns:a16="http://schemas.microsoft.com/office/drawing/2014/main" id="{C0EB7013-5107-3024-947E-ECCAE3E110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200" y="120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8" name="Freeform 8">
              <a:extLst>
                <a:ext uri="{FF2B5EF4-FFF2-40B4-BE49-F238E27FC236}">
                  <a16:creationId xmlns:a16="http://schemas.microsoft.com/office/drawing/2014/main" id="{622A3B08-A364-8789-204B-1639803A5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1968"/>
              <a:ext cx="384" cy="246"/>
            </a:xfrm>
            <a:custGeom>
              <a:avLst/>
              <a:gdLst>
                <a:gd name="T0" fmla="*/ 84 w 384"/>
                <a:gd name="T1" fmla="*/ 18 h 246"/>
                <a:gd name="T2" fmla="*/ 240 w 384"/>
                <a:gd name="T3" fmla="*/ 0 h 246"/>
                <a:gd name="T4" fmla="*/ 336 w 384"/>
                <a:gd name="T5" fmla="*/ 54 h 246"/>
                <a:gd name="T6" fmla="*/ 360 w 384"/>
                <a:gd name="T7" fmla="*/ 108 h 246"/>
                <a:gd name="T8" fmla="*/ 384 w 384"/>
                <a:gd name="T9" fmla="*/ 162 h 246"/>
                <a:gd name="T10" fmla="*/ 288 w 384"/>
                <a:gd name="T11" fmla="*/ 240 h 246"/>
                <a:gd name="T12" fmla="*/ 186 w 384"/>
                <a:gd name="T13" fmla="*/ 246 h 246"/>
                <a:gd name="T14" fmla="*/ 96 w 384"/>
                <a:gd name="T15" fmla="*/ 222 h 246"/>
                <a:gd name="T16" fmla="*/ 30 w 384"/>
                <a:gd name="T17" fmla="*/ 186 h 246"/>
                <a:gd name="T18" fmla="*/ 0 w 384"/>
                <a:gd name="T19" fmla="*/ 114 h 246"/>
                <a:gd name="T20" fmla="*/ 0 w 384"/>
                <a:gd name="T21" fmla="*/ 48 h 246"/>
                <a:gd name="T22" fmla="*/ 84 w 384"/>
                <a:gd name="T23" fmla="*/ 18 h 2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4"/>
                <a:gd name="T37" fmla="*/ 0 h 246"/>
                <a:gd name="T38" fmla="*/ 384 w 384"/>
                <a:gd name="T39" fmla="*/ 246 h 24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4" h="246">
                  <a:moveTo>
                    <a:pt x="84" y="18"/>
                  </a:moveTo>
                  <a:lnTo>
                    <a:pt x="240" y="0"/>
                  </a:lnTo>
                  <a:lnTo>
                    <a:pt x="336" y="54"/>
                  </a:lnTo>
                  <a:lnTo>
                    <a:pt x="360" y="108"/>
                  </a:lnTo>
                  <a:lnTo>
                    <a:pt x="384" y="162"/>
                  </a:lnTo>
                  <a:lnTo>
                    <a:pt x="288" y="240"/>
                  </a:lnTo>
                  <a:lnTo>
                    <a:pt x="186" y="246"/>
                  </a:lnTo>
                  <a:lnTo>
                    <a:pt x="96" y="222"/>
                  </a:lnTo>
                  <a:lnTo>
                    <a:pt x="30" y="186"/>
                  </a:lnTo>
                  <a:lnTo>
                    <a:pt x="0" y="114"/>
                  </a:lnTo>
                  <a:lnTo>
                    <a:pt x="0" y="48"/>
                  </a:lnTo>
                  <a:lnTo>
                    <a:pt x="84" y="1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52" name="Group 17">
            <a:extLst>
              <a:ext uri="{FF2B5EF4-FFF2-40B4-BE49-F238E27FC236}">
                <a16:creationId xmlns:a16="http://schemas.microsoft.com/office/drawing/2014/main" id="{902AD2E9-8283-FF97-B5FD-76AD3CB079E2}"/>
              </a:ext>
            </a:extLst>
          </p:cNvPr>
          <p:cNvGrpSpPr>
            <a:grpSpLocks/>
          </p:cNvGrpSpPr>
          <p:nvPr/>
        </p:nvGrpSpPr>
        <p:grpSpPr bwMode="auto">
          <a:xfrm>
            <a:off x="8225680" y="1236481"/>
            <a:ext cx="1978025" cy="1978025"/>
            <a:chOff x="2976" y="1200"/>
            <a:chExt cx="1246" cy="1246"/>
          </a:xfrm>
        </p:grpSpPr>
        <p:sp>
          <p:nvSpPr>
            <p:cNvPr id="53262" name="Rectangle 12">
              <a:extLst>
                <a:ext uri="{FF2B5EF4-FFF2-40B4-BE49-F238E27FC236}">
                  <a16:creationId xmlns:a16="http://schemas.microsoft.com/office/drawing/2014/main" id="{C1947EC4-4D77-A097-32F0-98CD34A00F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" y="1200"/>
              <a:ext cx="622" cy="6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3" name="Rectangle 14">
              <a:extLst>
                <a:ext uri="{FF2B5EF4-FFF2-40B4-BE49-F238E27FC236}">
                  <a16:creationId xmlns:a16="http://schemas.microsoft.com/office/drawing/2014/main" id="{2C88A549-84A8-2856-2D2B-EDD4227064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1824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4" name="Rectangle 15">
              <a:extLst>
                <a:ext uri="{FF2B5EF4-FFF2-40B4-BE49-F238E27FC236}">
                  <a16:creationId xmlns:a16="http://schemas.microsoft.com/office/drawing/2014/main" id="{17C2C8D6-9188-7CD7-6364-D126254E2E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1200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5" name="Rectangle 16">
              <a:extLst>
                <a:ext uri="{FF2B5EF4-FFF2-40B4-BE49-F238E27FC236}">
                  <a16:creationId xmlns:a16="http://schemas.microsoft.com/office/drawing/2014/main" id="{10D9C6BE-295A-888B-580C-86621AEA9A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" y="1824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3253" name="Group 19">
            <a:extLst>
              <a:ext uri="{FF2B5EF4-FFF2-40B4-BE49-F238E27FC236}">
                <a16:creationId xmlns:a16="http://schemas.microsoft.com/office/drawing/2014/main" id="{679CC830-4B0A-C45B-E171-5E16F2371D2D}"/>
              </a:ext>
            </a:extLst>
          </p:cNvPr>
          <p:cNvGrpSpPr>
            <a:grpSpLocks/>
          </p:cNvGrpSpPr>
          <p:nvPr/>
        </p:nvGrpSpPr>
        <p:grpSpPr bwMode="auto">
          <a:xfrm>
            <a:off x="8347391" y="4699816"/>
            <a:ext cx="1978025" cy="1978025"/>
            <a:chOff x="2976" y="1200"/>
            <a:chExt cx="1246" cy="1246"/>
          </a:xfrm>
        </p:grpSpPr>
        <p:sp>
          <p:nvSpPr>
            <p:cNvPr id="53258" name="Rectangle 20">
              <a:extLst>
                <a:ext uri="{FF2B5EF4-FFF2-40B4-BE49-F238E27FC236}">
                  <a16:creationId xmlns:a16="http://schemas.microsoft.com/office/drawing/2014/main" id="{D54A2B03-A566-1607-80F6-D35C553A0F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" y="1200"/>
              <a:ext cx="622" cy="6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59" name="Rectangle 21">
              <a:extLst>
                <a:ext uri="{FF2B5EF4-FFF2-40B4-BE49-F238E27FC236}">
                  <a16:creationId xmlns:a16="http://schemas.microsoft.com/office/drawing/2014/main" id="{90968DD7-3C89-2564-848B-EF8DCF68A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1824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0" name="Rectangle 22">
              <a:extLst>
                <a:ext uri="{FF2B5EF4-FFF2-40B4-BE49-F238E27FC236}">
                  <a16:creationId xmlns:a16="http://schemas.microsoft.com/office/drawing/2014/main" id="{841FDECD-639D-6360-8976-D4EBA3FCB1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1200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1" name="Rectangle 23">
              <a:extLst>
                <a:ext uri="{FF2B5EF4-FFF2-40B4-BE49-F238E27FC236}">
                  <a16:creationId xmlns:a16="http://schemas.microsoft.com/office/drawing/2014/main" id="{63A75C78-08A2-CA96-D621-8DD1ADDEA9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" y="1824"/>
              <a:ext cx="622" cy="6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53254" name="Line 24">
            <a:extLst>
              <a:ext uri="{FF2B5EF4-FFF2-40B4-BE49-F238E27FC236}">
                <a16:creationId xmlns:a16="http://schemas.microsoft.com/office/drawing/2014/main" id="{0E9C8FEE-2405-BF33-697C-5CF334DFC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0175" y="5032370"/>
            <a:ext cx="1468023" cy="653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25">
            <a:extLst>
              <a:ext uri="{FF2B5EF4-FFF2-40B4-BE49-F238E27FC236}">
                <a16:creationId xmlns:a16="http://schemas.microsoft.com/office/drawing/2014/main" id="{28BB7480-55E2-25A0-5C62-499F966631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0175" y="2225494"/>
            <a:ext cx="1323920" cy="90351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6" name="Text Box 26">
            <a:extLst>
              <a:ext uri="{FF2B5EF4-FFF2-40B4-BE49-F238E27FC236}">
                <a16:creationId xmlns:a16="http://schemas.microsoft.com/office/drawing/2014/main" id="{A3F9DADA-0EB0-9BA0-26EB-39CE5A977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820" y="5753217"/>
            <a:ext cx="24170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B0F0"/>
                </a:solidFill>
                <a:latin typeface="Rockwell Condensed" panose="02060603050405020104" pitchFamily="18" charset="0"/>
              </a:rPr>
              <a:t>Central point rule</a:t>
            </a:r>
          </a:p>
        </p:txBody>
      </p:sp>
      <p:sp>
        <p:nvSpPr>
          <p:cNvPr id="53257" name="Text Box 27">
            <a:extLst>
              <a:ext uri="{FF2B5EF4-FFF2-40B4-BE49-F238E27FC236}">
                <a16:creationId xmlns:a16="http://schemas.microsoft.com/office/drawing/2014/main" id="{A7E18030-2B06-F6F4-0B3E-526CBDD56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3788" y="1594797"/>
            <a:ext cx="24586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  <a:latin typeface="Rockwell Condensed" panose="02060603050405020104" pitchFamily="18" charset="0"/>
              </a:rPr>
              <a:t>Largest share rule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D998-C43F-31FC-22F1-8209BEC9AF92}"/>
              </a:ext>
            </a:extLst>
          </p:cNvPr>
          <p:cNvSpPr txBox="1"/>
          <p:nvPr/>
        </p:nvSpPr>
        <p:spPr>
          <a:xfrm>
            <a:off x="247690" y="1523090"/>
            <a:ext cx="422271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66"/>
                </a:solidFill>
                <a:latin typeface="Rockwell Condensed" panose="02060603050405020104" pitchFamily="18" charset="0"/>
              </a:rPr>
              <a:t>Largest share rule </a:t>
            </a:r>
            <a:r>
              <a:rPr lang="en-US" sz="2800" dirty="0">
                <a:latin typeface="Rockwell Condensed" panose="02060603050405020104" pitchFamily="18" charset="0"/>
              </a:rPr>
              <a:t>– assigns  a value of a largest feature to a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6600"/>
                </a:solidFill>
                <a:latin typeface="Rockwell Condensed" panose="02060603050405020104" pitchFamily="18" charset="0"/>
              </a:rPr>
              <a:t>Central point rule </a:t>
            </a:r>
            <a:r>
              <a:rPr lang="en-US" sz="2800" dirty="0">
                <a:latin typeface="Rockwell Condensed" panose="02060603050405020104" pitchFamily="18" charset="0"/>
              </a:rPr>
              <a:t>– assigns value of a feature situated at the </a:t>
            </a:r>
            <a:r>
              <a:rPr lang="en-US" sz="2800" dirty="0" err="1">
                <a:latin typeface="Rockwell Condensed" panose="02060603050405020104" pitchFamily="18" charset="0"/>
              </a:rPr>
              <a:t>centre</a:t>
            </a:r>
            <a:r>
              <a:rPr lang="en-US" sz="2800" dirty="0">
                <a:latin typeface="Rockwell Condensed" panose="02060603050405020104" pitchFamily="18" charset="0"/>
              </a:rPr>
              <a:t> of a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ckwell Condensed" panose="02060603050405020104" pitchFamily="18" charset="0"/>
              </a:rPr>
              <a:t>The largest share rule is almost always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ckwell Condensed" panose="02060603050405020104" pitchFamily="18" charset="0"/>
              </a:rPr>
              <a:t>However, the central point rule is sometimes used in the interests of faster computing.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8496F1CE-378E-43E5-BD49-CE5D4042CC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48146" y="36511"/>
            <a:ext cx="10363200" cy="831707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Rockwell Condensed" panose="02060603050405020104" pitchFamily="18" charset="0"/>
              </a:rPr>
              <a:t>3-D representation with raster data model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1F473C2-B542-5E0C-1824-FCA10013B6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3199" y="1115290"/>
            <a:ext cx="4710545" cy="5451765"/>
          </a:xfrm>
        </p:spPr>
        <p:txBody>
          <a:bodyPr/>
          <a:lstStyle/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Rockwell Condensed" panose="02060603050405020104" pitchFamily="18" charset="0"/>
              </a:rPr>
              <a:t>3-D shows a third (z) dimension of data</a:t>
            </a:r>
          </a:p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Rockwell Condensed" panose="02060603050405020104" pitchFamily="18" charset="0"/>
              </a:rPr>
              <a:t>Elevation is common z-dimension of a surface</a:t>
            </a:r>
          </a:p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Rockwell Condensed" panose="02060603050405020104" pitchFamily="18" charset="0"/>
              </a:rPr>
              <a:t>Raster data has the capability to represent 3D feature </a:t>
            </a:r>
          </a:p>
        </p:txBody>
      </p:sp>
      <p:pic>
        <p:nvPicPr>
          <p:cNvPr id="64516" name="Picture 4" descr="wy_detail_25%">
            <a:extLst>
              <a:ext uri="{FF2B5EF4-FFF2-40B4-BE49-F238E27FC236}">
                <a16:creationId xmlns:a16="http://schemas.microsoft.com/office/drawing/2014/main" id="{BE4EA405-2800-8B18-956B-B9F830D6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2486"/>
          <a:stretch>
            <a:fillRect/>
          </a:stretch>
        </p:blipFill>
        <p:spPr bwMode="auto">
          <a:xfrm>
            <a:off x="5080001" y="1385454"/>
            <a:ext cx="6551180" cy="43788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AAE40DDE-E4F2-B1DB-392B-2EFF0B71A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963" y="114301"/>
            <a:ext cx="9993745" cy="782343"/>
          </a:xfrm>
        </p:spPr>
        <p:txBody>
          <a:bodyPr/>
          <a:lstStyle/>
          <a:p>
            <a:pPr eaLnBrk="1" hangingPunct="1"/>
            <a:r>
              <a:rPr lang="en-US" altLang="en-US" sz="5400" b="1" dirty="0">
                <a:latin typeface="Rockwell Condensed" panose="02060603050405020104" pitchFamily="18" charset="0"/>
              </a:rPr>
              <a:t>Advantages of raster data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D998-C43F-31FC-22F1-8209BEC9AF92}"/>
              </a:ext>
            </a:extLst>
          </p:cNvPr>
          <p:cNvSpPr txBox="1"/>
          <p:nvPr/>
        </p:nvSpPr>
        <p:spPr>
          <a:xfrm>
            <a:off x="589600" y="1497411"/>
            <a:ext cx="10218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ckwell Condensed" panose="02060603050405020104" pitchFamily="18" charset="0"/>
              </a:rPr>
              <a:t>It is easy to produce,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ckwell Condensed" panose="02060603050405020104" pitchFamily="18" charset="0"/>
              </a:rPr>
              <a:t>Easy workflow and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ckwell Condensed" panose="02060603050405020104" pitchFamily="18" charset="0"/>
              </a:rPr>
              <a:t>Has the distinct advantage of having fixed cell locations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ckwell Condensed" panose="02060603050405020104" pitchFamily="18" charset="0"/>
              </a:rPr>
              <a:t>Good for representing continuous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ckwell Condensed" panose="02060603050405020104" pitchFamily="18" charset="0"/>
              </a:rPr>
              <a:t>Feature location cannot be tempered with</a:t>
            </a:r>
          </a:p>
          <a:p>
            <a:r>
              <a:rPr lang="en-US" sz="3600" dirty="0">
                <a:latin typeface="Rockwell Condensed" panose="02060603050405020104" pitchFamily="18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Rockwell Condensed" panose="02060603050405020104" pitchFamily="18" charset="0"/>
              </a:rPr>
              <a:t>* Explore other advantages</a:t>
            </a:r>
          </a:p>
        </p:txBody>
      </p:sp>
    </p:spTree>
    <p:extLst>
      <p:ext uri="{BB962C8B-B14F-4D97-AF65-F5344CB8AC3E}">
        <p14:creationId xmlns:p14="http://schemas.microsoft.com/office/powerpoint/2010/main" val="3944967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AAE40DDE-E4F2-B1DB-392B-2EFF0B71A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963" y="114301"/>
            <a:ext cx="9993745" cy="782343"/>
          </a:xfrm>
        </p:spPr>
        <p:txBody>
          <a:bodyPr/>
          <a:lstStyle/>
          <a:p>
            <a:pPr eaLnBrk="1" hangingPunct="1"/>
            <a:r>
              <a:rPr lang="en-US" altLang="en-US" sz="5400" b="1" dirty="0">
                <a:latin typeface="Rockwell Condensed" panose="02060603050405020104" pitchFamily="18" charset="0"/>
              </a:rPr>
              <a:t>Disadvantages of raster data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D998-C43F-31FC-22F1-8209BEC9AF92}"/>
              </a:ext>
            </a:extLst>
          </p:cNvPr>
          <p:cNvSpPr txBox="1"/>
          <p:nvPr/>
        </p:nvSpPr>
        <p:spPr>
          <a:xfrm>
            <a:off x="701963" y="1562064"/>
            <a:ext cx="85097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Rockwell Condensed" panose="02060603050405020104" pitchFamily="18" charset="0"/>
              </a:rPr>
              <a:t>Difficult to represent object smaller than cell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Rockwell Condensed" panose="02060603050405020104" pitchFamily="18" charset="0"/>
              </a:rPr>
              <a:t>Finer (higher) resolution produces data of large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Rockwell Condensed" panose="02060603050405020104" pitchFamily="18" charset="0"/>
              </a:rPr>
              <a:t>Highly generalizes representation of discrete features</a:t>
            </a:r>
          </a:p>
          <a:p>
            <a:r>
              <a:rPr lang="en-US" sz="3600" b="1" dirty="0">
                <a:solidFill>
                  <a:srgbClr val="FF0000"/>
                </a:solidFill>
                <a:latin typeface="Rockwell Condensed" panose="02060603050405020104" pitchFamily="18" charset="0"/>
              </a:rPr>
              <a:t>* Explore other 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653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D0C8-961F-3DAC-4A5E-A36C7BCEC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F4B671-1DB4-D244-D4EE-8E69D339841A}"/>
              </a:ext>
            </a:extLst>
          </p:cNvPr>
          <p:cNvSpPr txBox="1"/>
          <p:nvPr/>
        </p:nvSpPr>
        <p:spPr>
          <a:xfrm>
            <a:off x="997526" y="2670427"/>
            <a:ext cx="850974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Rockwell Condensed" panose="02060603050405020104" pitchFamily="18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59164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829296"/>
            <a:ext cx="11738344" cy="5892179"/>
          </a:xfrm>
        </p:spPr>
        <p:txBody>
          <a:bodyPr/>
          <a:lstStyle/>
          <a:p>
            <a:r>
              <a:rPr lang="en-US" dirty="0">
                <a:latin typeface="Rockwell Condensed" panose="02060603050405020104" pitchFamily="18" charset="0"/>
              </a:rPr>
              <a:t>The raster data model has not changed in terms of its concept for the past four decades.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Research on the raster data model has instead concentrated on new raster data, data structure, data compression, and integration of raster and vector data.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A wide variety of data used in geographic information system (GIS) are encoded in raster format.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They include digital elevation data, satellite images, digital orthophotos, scanned maps, and graphic files.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Therefore, issues of data storage and retrieval are important to GIS users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In many ways, raster and vector data complement each other.</a:t>
            </a:r>
          </a:p>
          <a:p>
            <a:r>
              <a:rPr lang="en-US" dirty="0">
                <a:latin typeface="Rockwell Condensed" panose="02060603050405020104" pitchFamily="18" charset="0"/>
              </a:rPr>
              <a:t>Viable for continuous data</a:t>
            </a:r>
          </a:p>
        </p:txBody>
      </p:sp>
    </p:spTree>
    <p:extLst>
      <p:ext uri="{BB962C8B-B14F-4D97-AF65-F5344CB8AC3E}">
        <p14:creationId xmlns:p14="http://schemas.microsoft.com/office/powerpoint/2010/main" val="71102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023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43E476-F713-46F8-8372-C945A0228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5" t="1274" r="7085" b="7607"/>
          <a:stretch/>
        </p:blipFill>
        <p:spPr>
          <a:xfrm>
            <a:off x="2708467" y="829295"/>
            <a:ext cx="6230542" cy="5892179"/>
          </a:xfrm>
          <a:prstGeom prst="rect">
            <a:avLst/>
          </a:prstGeom>
          <a:solidFill>
            <a:srgbClr val="FFCC99"/>
          </a:solidFill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8176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9FBB6154-C5A2-B1F1-B91D-C6083E14F5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786" y="116397"/>
            <a:ext cx="10363200" cy="638612"/>
          </a:xfrm>
        </p:spPr>
        <p:txBody>
          <a:bodyPr/>
          <a:lstStyle/>
          <a:p>
            <a:pPr eaLnBrk="1" hangingPunct="1"/>
            <a:r>
              <a:rPr lang="en-US" altLang="en-US" sz="4800" b="1">
                <a:latin typeface="Rockwell Condensed" panose="02060603050405020104" pitchFamily="18" charset="0"/>
                <a:ea typeface="ＭＳ Ｐゴシック" panose="020B0600070205080204" pitchFamily="34" charset="-128"/>
              </a:rPr>
              <a:t>Raster Data Model</a:t>
            </a:r>
          </a:p>
        </p:txBody>
      </p:sp>
      <p:pic>
        <p:nvPicPr>
          <p:cNvPr id="48131" name="Picture 4" descr="grid_location">
            <a:extLst>
              <a:ext uri="{FF2B5EF4-FFF2-40B4-BE49-F238E27FC236}">
                <a16:creationId xmlns:a16="http://schemas.microsoft.com/office/drawing/2014/main" id="{D73282CA-0144-63C2-A003-E74D3F4CC53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50410" y="1588655"/>
            <a:ext cx="5014764" cy="4275250"/>
          </a:xfrm>
          <a:noFill/>
          <a:ln>
            <a:solidFill>
              <a:schemeClr val="tx1"/>
            </a:solidFill>
          </a:ln>
        </p:spPr>
      </p:pic>
      <p:sp>
        <p:nvSpPr>
          <p:cNvPr id="48132" name="Rectangle 8">
            <a:extLst>
              <a:ext uri="{FF2B5EF4-FFF2-40B4-BE49-F238E27FC236}">
                <a16:creationId xmlns:a16="http://schemas.microsoft.com/office/drawing/2014/main" id="{8D9D1FE2-91C2-74E6-F98B-5F1BA0B1C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" y="1108435"/>
            <a:ext cx="6529564" cy="56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algn="l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Rockwell Condensed" panose="02060603050405020104" pitchFamily="18" charset="0"/>
              </a:rPr>
              <a:t>Origin is set explicitly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Rockwell Condensed" panose="02060603050405020104" pitchFamily="18" charset="0"/>
              </a:rPr>
              <a:t>Cell size is always known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Rockwell Condensed" panose="02060603050405020104" pitchFamily="18" charset="0"/>
              </a:rPr>
              <a:t>Cell references  (row/column locations)</a:t>
            </a:r>
            <a:br>
              <a:rPr lang="en-US" altLang="en-US" sz="3600" dirty="0">
                <a:latin typeface="Rockwell Condensed" panose="02060603050405020104" pitchFamily="18" charset="0"/>
              </a:rPr>
            </a:br>
            <a:r>
              <a:rPr lang="en-US" altLang="en-US" sz="3600" dirty="0">
                <a:latin typeface="Rockwell Condensed" panose="02060603050405020104" pitchFamily="18" charset="0"/>
              </a:rPr>
              <a:t>are known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Rockwell Condensed" panose="02060603050405020104" pitchFamily="18" charset="0"/>
              </a:rPr>
              <a:t>Cell values are referenced</a:t>
            </a:r>
            <a:br>
              <a:rPr lang="en-US" altLang="en-US" sz="3600" dirty="0">
                <a:latin typeface="Rockwell Condensed" panose="02060603050405020104" pitchFamily="18" charset="0"/>
              </a:rPr>
            </a:br>
            <a:r>
              <a:rPr lang="en-US" altLang="en-US" sz="3600" dirty="0">
                <a:latin typeface="Rockwell Condensed" panose="02060603050405020104" pitchFamily="18" charset="0"/>
              </a:rPr>
              <a:t>to row/column location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Rockwell Condensed" panose="02060603050405020104" pitchFamily="18" charset="0"/>
              </a:rPr>
              <a:t>Values represent numerical phenomena or index codes for non-numerical phenomena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1C93A83-D5AB-AC4D-7B1D-48EF08D5B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9822" y="159472"/>
            <a:ext cx="7772400" cy="579437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Rockwell Condensed" panose="02060603050405020104" pitchFamily="18" charset="0"/>
              </a:rPr>
              <a:t>The grid data structure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683C32C2-6B8C-A765-61B3-DCE453546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0982" y="1080655"/>
            <a:ext cx="9662968" cy="486294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latin typeface="Rockwell Condensed" panose="02060603050405020104" pitchFamily="18" charset="0"/>
              </a:rPr>
              <a:t>Grid size is defined by </a:t>
            </a:r>
            <a:r>
              <a:rPr lang="en-US" altLang="en-US" sz="3600" dirty="0">
                <a:solidFill>
                  <a:schemeClr val="accent2"/>
                </a:solidFill>
                <a:latin typeface="Rockwell Condensed" panose="02060603050405020104" pitchFamily="18" charset="0"/>
              </a:rPr>
              <a:t>extent</a:t>
            </a:r>
            <a:r>
              <a:rPr lang="en-US" altLang="en-US" sz="3600" dirty="0">
                <a:latin typeface="Rockwell Condensed" panose="02060603050405020104" pitchFamily="18" charset="0"/>
              </a:rPr>
              <a:t>, </a:t>
            </a:r>
            <a:r>
              <a:rPr lang="en-US" altLang="en-US" sz="3600" dirty="0">
                <a:solidFill>
                  <a:schemeClr val="accent2"/>
                </a:solidFill>
                <a:latin typeface="Rockwell Condensed" panose="02060603050405020104" pitchFamily="18" charset="0"/>
              </a:rPr>
              <a:t>spacing</a:t>
            </a:r>
            <a:r>
              <a:rPr lang="en-US" altLang="en-US" sz="3600" dirty="0">
                <a:latin typeface="Rockwell Condensed" panose="02060603050405020104" pitchFamily="18" charset="0"/>
              </a:rPr>
              <a:t> and </a:t>
            </a:r>
            <a:r>
              <a:rPr lang="en-US" altLang="en-US" sz="3600" dirty="0">
                <a:solidFill>
                  <a:schemeClr val="accent2"/>
                </a:solidFill>
                <a:latin typeface="Rockwell Condensed" panose="02060603050405020104" pitchFamily="18" charset="0"/>
              </a:rPr>
              <a:t>no data value</a:t>
            </a:r>
            <a:r>
              <a:rPr lang="en-US" altLang="en-US" sz="3600" dirty="0">
                <a:latin typeface="Rockwell Condensed" panose="02060603050405020104" pitchFamily="18" charset="0"/>
              </a:rPr>
              <a:t>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dirty="0">
                <a:latin typeface="Rockwell Condensed" panose="02060603050405020104" pitchFamily="18" charset="0"/>
              </a:rPr>
              <a:t>Number of rows, number of column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dirty="0">
                <a:latin typeface="Rockwell Condensed" panose="02060603050405020104" pitchFamily="18" charset="0"/>
              </a:rPr>
              <a:t>Cell sizes (X and Y)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dirty="0">
                <a:latin typeface="Rockwell Condensed" panose="02060603050405020104" pitchFamily="18" charset="0"/>
              </a:rPr>
              <a:t>Top, left , bottom and right coordinates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latin typeface="Rockwell Condensed" panose="02060603050405020104" pitchFamily="18" charset="0"/>
              </a:rPr>
              <a:t>Grid values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dirty="0">
                <a:latin typeface="Rockwell Condensed" panose="02060603050405020104" pitchFamily="18" charset="0"/>
              </a:rPr>
              <a:t>Real (floating decimal point)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dirty="0">
                <a:latin typeface="Rockwell Condensed" panose="02060603050405020104" pitchFamily="18" charset="0"/>
              </a:rPr>
              <a:t>Integer (may have associated attribute table)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3E5CB-FA16-6E92-0296-8AB364F0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47" y="2216614"/>
            <a:ext cx="4304149" cy="2872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Elements of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1020726"/>
            <a:ext cx="11738344" cy="5624623"/>
          </a:xfrm>
        </p:spPr>
        <p:txBody>
          <a:bodyPr/>
          <a:lstStyle/>
          <a:p>
            <a:r>
              <a:rPr lang="en-US" sz="3600" dirty="0">
                <a:latin typeface="Rockwell Condensed" panose="02060603050405020104" pitchFamily="18" charset="0"/>
              </a:rPr>
              <a:t>A raster is also called a grid or an image in GIS</a:t>
            </a:r>
          </a:p>
          <a:p>
            <a:r>
              <a:rPr lang="en-US" sz="3600" dirty="0">
                <a:latin typeface="Rockwell Condensed" panose="02060603050405020104" pitchFamily="18" charset="0"/>
              </a:rPr>
              <a:t>A raster represents a continuous surface, but for data storage and analysis, a raster is divided into rows, columns, and cells.</a:t>
            </a:r>
          </a:p>
          <a:p>
            <a:r>
              <a:rPr lang="en-US" sz="3600" dirty="0">
                <a:latin typeface="Rockwell Condensed" panose="02060603050405020104" pitchFamily="18" charset="0"/>
              </a:rPr>
              <a:t>Cells are also called pixels with images.</a:t>
            </a:r>
          </a:p>
          <a:p>
            <a:r>
              <a:rPr lang="en-US" sz="3600" dirty="0">
                <a:latin typeface="Rockwell Condensed" panose="02060603050405020104" pitchFamily="18" charset="0"/>
              </a:rPr>
              <a:t>The origin of rows and columns is typically at the upper-left corner of the raster.</a:t>
            </a:r>
          </a:p>
          <a:p>
            <a:r>
              <a:rPr lang="en-US" sz="3600" dirty="0">
                <a:latin typeface="Rockwell Condensed" panose="02060603050405020104" pitchFamily="18" charset="0"/>
              </a:rPr>
              <a:t>Rows function as y-coordinates and columns as x-coordinates.</a:t>
            </a:r>
          </a:p>
          <a:p>
            <a:r>
              <a:rPr lang="en-US" sz="3600" dirty="0">
                <a:latin typeface="Rockwell Condensed" panose="02060603050405020104" pitchFamily="18" charset="0"/>
              </a:rPr>
              <a:t>Each cell in the raster is explicitly defined by its row and column position.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76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Elements of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1020726"/>
            <a:ext cx="5238199" cy="5624623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latin typeface="Rockwell Condensed" panose="02060603050405020104" pitchFamily="18" charset="0"/>
            </a:endParaRPr>
          </a:p>
          <a:p>
            <a:r>
              <a:rPr lang="en-US" sz="2800" dirty="0">
                <a:latin typeface="Rockwell Condensed" panose="02060603050405020104" pitchFamily="18" charset="0"/>
              </a:rPr>
              <a:t>Raster data represent points with single cells</a:t>
            </a:r>
          </a:p>
          <a:p>
            <a:pPr marL="0" indent="0">
              <a:buNone/>
            </a:pPr>
            <a:endParaRPr lang="en-US" sz="2800" dirty="0">
              <a:latin typeface="Rockwell Condensed" panose="02060603050405020104" pitchFamily="18" charset="0"/>
            </a:endParaRPr>
          </a:p>
          <a:p>
            <a:r>
              <a:rPr lang="en-US" sz="2800" dirty="0">
                <a:latin typeface="Rockwell Condensed" panose="02060603050405020104" pitchFamily="18" charset="0"/>
              </a:rPr>
              <a:t>Lines are represented with sequences of neighbouring cells</a:t>
            </a:r>
          </a:p>
          <a:p>
            <a:pPr marL="0" indent="0">
              <a:buNone/>
            </a:pPr>
            <a:endParaRPr lang="en-US" sz="2800" dirty="0">
              <a:latin typeface="Rockwell Condensed" panose="02060603050405020104" pitchFamily="18" charset="0"/>
            </a:endParaRPr>
          </a:p>
          <a:p>
            <a:r>
              <a:rPr lang="en-US" sz="2800" dirty="0">
                <a:latin typeface="Rockwell Condensed" panose="02060603050405020104" pitchFamily="18" charset="0"/>
              </a:rPr>
              <a:t>Polygons are represented with collections of contiguous (adjoining)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4805A-CDB2-08F0-FECC-829BA4E0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97" y="1301405"/>
            <a:ext cx="2484188" cy="1104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75E09-2555-1442-559D-CCE15CC9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97" y="2981108"/>
            <a:ext cx="2484188" cy="1102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770105-5A02-D303-B86E-8D4A4653F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97" y="4430311"/>
            <a:ext cx="2484189" cy="11262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CAC41B-BA2F-1FE8-78EB-6B0B6D2527FE}"/>
              </a:ext>
            </a:extLst>
          </p:cNvPr>
          <p:cNvCxnSpPr>
            <a:endCxn id="6" idx="1"/>
          </p:cNvCxnSpPr>
          <p:nvPr/>
        </p:nvCxnSpPr>
        <p:spPr>
          <a:xfrm>
            <a:off x="5440218" y="1853591"/>
            <a:ext cx="1205679" cy="0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D3D183-B0A2-85EF-965C-30C431B97CFB}"/>
              </a:ext>
            </a:extLst>
          </p:cNvPr>
          <p:cNvCxnSpPr>
            <a:cxnSpLocks/>
          </p:cNvCxnSpPr>
          <p:nvPr/>
        </p:nvCxnSpPr>
        <p:spPr>
          <a:xfrm flipV="1">
            <a:off x="5440218" y="3532219"/>
            <a:ext cx="1205679" cy="1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8D526-7188-4293-05A3-D4FFE942687F}"/>
              </a:ext>
            </a:extLst>
          </p:cNvPr>
          <p:cNvCxnSpPr>
            <a:endCxn id="8" idx="1"/>
          </p:cNvCxnSpPr>
          <p:nvPr/>
        </p:nvCxnSpPr>
        <p:spPr>
          <a:xfrm>
            <a:off x="5347855" y="4993453"/>
            <a:ext cx="1298042" cy="0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1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2345-E936-4510-8C75-88BE9732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692771"/>
          </a:xfrm>
        </p:spPr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Elements of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328-4394-42AB-B9B3-BD7134E1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1020726"/>
            <a:ext cx="6344555" cy="5624623"/>
          </a:xfrm>
        </p:spPr>
        <p:txBody>
          <a:bodyPr/>
          <a:lstStyle/>
          <a:p>
            <a:r>
              <a:rPr lang="en-US" sz="2800" b="1" dirty="0">
                <a:latin typeface="Rockwell Condensed" panose="02060603050405020104" pitchFamily="18" charset="0"/>
              </a:rPr>
              <a:t>Cell value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Cell values in a raster can be categorical or numeric.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A land cover raster, for example, contains categorical data with 1 for urban land use, 2 for forested land, 3 for water body, and so on.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The land cover raster is also an example of an integer raster, as its cell values carry no decimal digits.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A precipitation raster, on the other hand, contains numeric data such as 20.15, 12.23, and so forth.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It is also an example of a floating-point raster, as its cell values include decimal digits.</a:t>
            </a:r>
          </a:p>
          <a:p>
            <a:pPr lvl="1"/>
            <a:r>
              <a:rPr lang="en-US" sz="2400" dirty="0">
                <a:latin typeface="Rockwell Condensed" panose="02060603050405020104" pitchFamily="18" charset="0"/>
              </a:rPr>
              <a:t>Elevation raster contains numeric values portraying height above sea level</a:t>
            </a:r>
          </a:p>
          <a:p>
            <a:pPr lvl="1"/>
            <a:endParaRPr lang="en-US" sz="2400" dirty="0">
              <a:latin typeface="Rockwell Condensed" panose="020606030504050201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431C-5216-4579-B14A-BE58685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7DD-79D1-45B7-8C1D-9739C7E16947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6E7A-C799-49AB-A67D-64C7DFB9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70" y="1310929"/>
            <a:ext cx="5559655" cy="45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14814"/>
      </p:ext>
    </p:extLst>
  </p:cSld>
  <p:clrMapOvr>
    <a:masterClrMapping/>
  </p:clrMapOvr>
</p:sld>
</file>

<file path=ppt/theme/theme1.xml><?xml version="1.0" encoding="utf-8"?>
<a:theme xmlns:a="http://schemas.openxmlformats.org/drawingml/2006/main" name="UFH">
  <a:themeElements>
    <a:clrScheme name="UFH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FH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FH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FH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FH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FH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FH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FH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FH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FH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FH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FH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FH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FH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2108</Words>
  <Application>Microsoft Office PowerPoint</Application>
  <PresentationFormat>Widescreen</PresentationFormat>
  <Paragraphs>194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Rockwell Condensed</vt:lpstr>
      <vt:lpstr>UFH</vt:lpstr>
      <vt:lpstr>Chapter 3: Raster Data Model</vt:lpstr>
      <vt:lpstr>Overview</vt:lpstr>
      <vt:lpstr>Overview</vt:lpstr>
      <vt:lpstr>Overview</vt:lpstr>
      <vt:lpstr>Raster Data Model</vt:lpstr>
      <vt:lpstr>The grid data structure</vt:lpstr>
      <vt:lpstr>Elements of Raster Data Model</vt:lpstr>
      <vt:lpstr>Elements of Raster Data Model</vt:lpstr>
      <vt:lpstr>Elements of Raster Data Model</vt:lpstr>
      <vt:lpstr>Elements of Raster Data Model</vt:lpstr>
      <vt:lpstr>Elements of Raster Data Model</vt:lpstr>
      <vt:lpstr>Elements of Raster Data Model</vt:lpstr>
      <vt:lpstr>Elements of Raster Data Model</vt:lpstr>
      <vt:lpstr>Elements of Raster Data Model</vt:lpstr>
      <vt:lpstr>SATELLITE IMAGES</vt:lpstr>
      <vt:lpstr>OTHER TYPES OF RASTER DATA</vt:lpstr>
      <vt:lpstr>OTHER TYPES OF RASTER DATA</vt:lpstr>
      <vt:lpstr>OTHER TYPES OF RASTER DATA</vt:lpstr>
      <vt:lpstr>RASTER DATA STRUCTURE</vt:lpstr>
      <vt:lpstr>RASTER DATA STRUCTURE</vt:lpstr>
      <vt:lpstr>RASTER DATA STRUCTURE</vt:lpstr>
      <vt:lpstr>RASTER DATA STRUCTURE</vt:lpstr>
      <vt:lpstr>Representation of elevation with raster data</vt:lpstr>
      <vt:lpstr>Raster Generalization</vt:lpstr>
      <vt:lpstr>3-D representation with raster data model</vt:lpstr>
      <vt:lpstr>Advantages of raster data model</vt:lpstr>
      <vt:lpstr>Disadvantages of raster data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Raster Data Model</dc:title>
  <dc:creator>Ndou, Naledzani</dc:creator>
  <cp:lastModifiedBy>Ndou, Naledzani</cp:lastModifiedBy>
  <cp:revision>17</cp:revision>
  <dcterms:created xsi:type="dcterms:W3CDTF">2021-04-19T06:47:19Z</dcterms:created>
  <dcterms:modified xsi:type="dcterms:W3CDTF">2024-03-04T06:10:01Z</dcterms:modified>
</cp:coreProperties>
</file>